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73" r:id="rId11"/>
    <p:sldId id="274" r:id="rId12"/>
    <p:sldId id="272" r:id="rId13"/>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680" y="6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19.12.2019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19.12.2019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19.12.2019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19.12.2019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19.12.2019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19.12.2019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19.12.2019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19.12.2019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19.12.2019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19.12.2019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19.12.2019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19.12.2019</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smtClean="0"/>
              <a:t>AL-FARABI KAZAKH NATIONAL UNIVERSITY</a:t>
            </a:r>
            <a:endParaRPr lang="ru-RU" sz="3200" b="1" dirty="0"/>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smtClean="0">
                <a:latin typeface="Arial" panose="020B0604020202020204" pitchFamily="34" charset="0"/>
              </a:rPr>
              <a:t>Department of political science and political technologies</a:t>
            </a:r>
            <a:r>
              <a:rPr lang="ru-RU" sz="2800" b="1" dirty="0" smtClean="0">
                <a:latin typeface="Arial" panose="020B0604020202020204" pitchFamily="34" charset="0"/>
              </a:rPr>
              <a:t> </a:t>
            </a:r>
            <a:endParaRPr lang="ru-RU" sz="2800" b="1" dirty="0">
              <a:latin typeface="Arial" panose="020B0604020202020204" pitchFamily="34" charset="0"/>
            </a:endParaRPr>
          </a:p>
        </p:txBody>
      </p:sp>
      <p:sp>
        <p:nvSpPr>
          <p:cNvPr id="5" name="TextBox 4"/>
          <p:cNvSpPr txBox="1"/>
          <p:nvPr/>
        </p:nvSpPr>
        <p:spPr>
          <a:xfrm>
            <a:off x="2195736" y="2453938"/>
            <a:ext cx="6624736" cy="954107"/>
          </a:xfrm>
          <a:prstGeom prst="rect">
            <a:avLst/>
          </a:prstGeom>
          <a:noFill/>
        </p:spPr>
        <p:txBody>
          <a:bodyPr wrap="square" rtlCol="0">
            <a:spAutoFit/>
          </a:bodyPr>
          <a:lstStyle/>
          <a:p>
            <a:r>
              <a:rPr lang="en-US" sz="2800" b="1" dirty="0"/>
              <a:t>Globalization and Development of the Modern World</a:t>
            </a:r>
            <a:endParaRPr lang="ru-RU" sz="2800" b="1" dirty="0">
              <a:latin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smtClean="0">
                <a:latin typeface="Arial" panose="020B0604020202020204" pitchFamily="34" charset="0"/>
              </a:rPr>
              <a:t>Abzhapparova A.A.</a:t>
            </a:r>
            <a:endParaRPr lang="" sz="2400" b="1" dirty="0">
              <a:latin typeface="Arial" panose="020B0604020202020204" pitchFamily="34" charset="0"/>
            </a:endParaRPr>
          </a:p>
          <a:p>
            <a:r>
              <a:rPr lang="en-US" sz="2400" b="1" dirty="0" smtClean="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763049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Autofit/>
          </a:bodyPr>
          <a:lstStyle/>
          <a:p>
            <a:r>
              <a:rPr lang="en-US" sz="3600" b="1" dirty="0">
                <a:latin typeface="Arial" panose="020B0604020202020204" pitchFamily="34" charset="0"/>
                <a:cs typeface="Arial" panose="020B0604020202020204" pitchFamily="34" charset="0"/>
              </a:rPr>
              <a:t>The </a:t>
            </a:r>
            <a:r>
              <a:rPr lang="en-US" sz="3600" b="1" dirty="0" smtClean="0">
                <a:latin typeface="Arial" panose="020B0604020202020204" pitchFamily="34" charset="0"/>
                <a:cs typeface="Arial" panose="020B0604020202020204" pitchFamily="34" charset="0"/>
              </a:rPr>
              <a:t>causes of </a:t>
            </a:r>
            <a:r>
              <a:rPr lang="en-US" sz="3600" b="1" dirty="0">
                <a:latin typeface="Arial" panose="020B0604020202020204" pitchFamily="34" charset="0"/>
                <a:cs typeface="Arial" panose="020B0604020202020204" pitchFamily="34" charset="0"/>
              </a:rPr>
              <a:t>globalization</a:t>
            </a:r>
            <a:endParaRPr lang="ru-RU" sz="3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971600" y="1635645"/>
            <a:ext cx="7715200" cy="2958977"/>
          </a:xfrm>
        </p:spPr>
        <p:txBody>
          <a:bodyPr>
            <a:normAutofit fontScale="77500" lnSpcReduction="20000"/>
          </a:bodyPr>
          <a:lstStyle/>
          <a:p>
            <a:pPr marL="0" indent="0">
              <a:buNone/>
            </a:pPr>
            <a:r>
              <a:rPr lang="en-US" dirty="0" smtClean="0">
                <a:latin typeface="Arial" panose="020B0604020202020204" pitchFamily="34" charset="0"/>
                <a:cs typeface="Arial" panose="020B0604020202020204" pitchFamily="34" charset="0"/>
              </a:rPr>
              <a:t>A</a:t>
            </a:r>
            <a:r>
              <a:rPr lang="en-US" dirty="0">
                <a:latin typeface="Arial" panose="020B0604020202020204" pitchFamily="34" charset="0"/>
                <a:cs typeface="Arial" panose="020B0604020202020204" pitchFamily="34" charset="0"/>
              </a:rPr>
              <a:t>) the transition to a post-industrial society and high </a:t>
            </a:r>
            <a:r>
              <a:rPr lang="en-US" dirty="0" smtClean="0">
                <a:latin typeface="Arial" panose="020B0604020202020204" pitchFamily="34" charset="0"/>
                <a:cs typeface="Arial" panose="020B0604020202020204" pitchFamily="34" charset="0"/>
              </a:rPr>
              <a:t>technology; </a:t>
            </a:r>
          </a:p>
          <a:p>
            <a:pPr marL="0" indent="0">
              <a:buNone/>
            </a:pPr>
            <a:r>
              <a:rPr lang="en-US" dirty="0" smtClean="0">
                <a:latin typeface="Arial" panose="020B0604020202020204" pitchFamily="34" charset="0"/>
                <a:cs typeface="Arial" panose="020B0604020202020204" pitchFamily="34" charset="0"/>
              </a:rPr>
              <a:t>B) the </a:t>
            </a:r>
            <a:r>
              <a:rPr lang="en-US" dirty="0">
                <a:latin typeface="Arial" panose="020B0604020202020204" pitchFamily="34" charset="0"/>
                <a:cs typeface="Arial" panose="020B0604020202020204" pitchFamily="34" charset="0"/>
              </a:rPr>
              <a:t>development of transport(the world has become more accessible, easy to reach in any part of the world</a:t>
            </a:r>
            <a:r>
              <a:rPr lang="en-US" dirty="0" smtClean="0">
                <a:latin typeface="Arial" panose="020B0604020202020204" pitchFamily="34" charset="0"/>
                <a:cs typeface="Arial" panose="020B0604020202020204" pitchFamily="34" charset="0"/>
              </a:rPr>
              <a:t>); </a:t>
            </a:r>
          </a:p>
          <a:p>
            <a:pPr marL="0" indent="0">
              <a:buNone/>
            </a:pPr>
            <a:r>
              <a:rPr lang="en-US" dirty="0" smtClean="0">
                <a:latin typeface="Arial" panose="020B0604020202020204" pitchFamily="34" charset="0"/>
                <a:cs typeface="Arial" panose="020B0604020202020204" pitchFamily="34" charset="0"/>
              </a:rPr>
              <a:t>C)the </a:t>
            </a:r>
            <a:r>
              <a:rPr lang="en-US" dirty="0">
                <a:latin typeface="Arial" panose="020B0604020202020204" pitchFamily="34" charset="0"/>
                <a:cs typeface="Arial" panose="020B0604020202020204" pitchFamily="34" charset="0"/>
              </a:rPr>
              <a:t>transition from the national economy to the </a:t>
            </a:r>
            <a:r>
              <a:rPr lang="en-US" dirty="0" smtClean="0">
                <a:latin typeface="Arial" panose="020B0604020202020204" pitchFamily="34" charset="0"/>
                <a:cs typeface="Arial" panose="020B0604020202020204" pitchFamily="34" charset="0"/>
              </a:rPr>
              <a:t>world; </a:t>
            </a:r>
          </a:p>
          <a:p>
            <a:pPr marL="0" indent="0">
              <a:buNone/>
            </a:pPr>
            <a:r>
              <a:rPr lang="en-US" dirty="0" smtClean="0">
                <a:latin typeface="Arial" panose="020B0604020202020204" pitchFamily="34" charset="0"/>
                <a:cs typeface="Arial" panose="020B0604020202020204" pitchFamily="34" charset="0"/>
              </a:rPr>
              <a:t>D)the </a:t>
            </a:r>
            <a:r>
              <a:rPr lang="en-US" dirty="0">
                <a:latin typeface="Arial" panose="020B0604020202020204" pitchFamily="34" charset="0"/>
                <a:cs typeface="Arial" panose="020B0604020202020204" pitchFamily="34" charset="0"/>
              </a:rPr>
              <a:t>emergence of the </a:t>
            </a:r>
            <a:r>
              <a:rPr lang="en-US" dirty="0" smtClean="0">
                <a:latin typeface="Arial" panose="020B0604020202020204" pitchFamily="34" charset="0"/>
                <a:cs typeface="Arial" panose="020B0604020202020204" pitchFamily="34" charset="0"/>
              </a:rPr>
              <a:t>Internet.</a:t>
            </a:r>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779891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712" y="205979"/>
            <a:ext cx="6707088" cy="857250"/>
          </a:xfrm>
        </p:spPr>
        <p:txBody>
          <a:bodyPr>
            <a:normAutofit/>
          </a:bodyPr>
          <a:lstStyle/>
          <a:p>
            <a:r>
              <a:rPr lang="en-US" sz="3200" b="1" dirty="0">
                <a:latin typeface="Arial" panose="020B0604020202020204" pitchFamily="34" charset="0"/>
                <a:cs typeface="Arial" panose="020B0604020202020204" pitchFamily="34" charset="0"/>
              </a:rPr>
              <a:t>Pros and Cons of Globalization</a:t>
            </a:r>
            <a:endParaRPr lang="ru-RU" sz="3200" b="1"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graphicFrame>
        <p:nvGraphicFramePr>
          <p:cNvPr id="5" name="Таблица 4"/>
          <p:cNvGraphicFramePr>
            <a:graphicFrameLocks noGrp="1"/>
          </p:cNvGraphicFramePr>
          <p:nvPr>
            <p:extLst>
              <p:ext uri="{D42A27DB-BD31-4B8C-83A1-F6EECF244321}">
                <p14:modId xmlns:p14="http://schemas.microsoft.com/office/powerpoint/2010/main" val="14613869"/>
              </p:ext>
            </p:extLst>
          </p:nvPr>
        </p:nvGraphicFramePr>
        <p:xfrm>
          <a:off x="2285256" y="1347614"/>
          <a:ext cx="6096000" cy="293116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en-US" dirty="0" smtClean="0"/>
                        <a:t>+</a:t>
                      </a:r>
                      <a:endParaRPr lang="ru-RU" dirty="0"/>
                    </a:p>
                  </a:txBody>
                  <a:tcPr/>
                </a:tc>
                <a:tc>
                  <a:txBody>
                    <a:bodyPr/>
                    <a:lstStyle/>
                    <a:p>
                      <a:pPr algn="ctr"/>
                      <a:r>
                        <a:rPr lang="en-US" dirty="0" smtClean="0"/>
                        <a:t>-</a:t>
                      </a:r>
                      <a:endParaRPr lang="ru-RU" dirty="0"/>
                    </a:p>
                  </a:txBody>
                  <a:tcPr/>
                </a:tc>
              </a:tr>
              <a:tr h="370840">
                <a:tc>
                  <a:txBody>
                    <a:bodyPr/>
                    <a:lstStyle/>
                    <a:p>
                      <a:r>
                        <a:rPr lang="en-US" dirty="0" smtClean="0"/>
                        <a:t>Stimulating effect on the economy;</a:t>
                      </a:r>
                    </a:p>
                    <a:p>
                      <a:r>
                        <a:rPr lang="en-US" dirty="0" smtClean="0"/>
                        <a:t>International division of labor;</a:t>
                      </a:r>
                    </a:p>
                    <a:p>
                      <a:r>
                        <a:rPr lang="en-US" dirty="0" smtClean="0"/>
                        <a:t>Using the benefits of scientific and technical progress, thanks to the convergence of countries;</a:t>
                      </a:r>
                    </a:p>
                    <a:p>
                      <a:r>
                        <a:rPr lang="en-US" dirty="0" smtClean="0"/>
                        <a:t>Joining forces to solve global problems.</a:t>
                      </a:r>
                      <a:endParaRPr lang="ru-RU" dirty="0"/>
                    </a:p>
                  </a:txBody>
                  <a:tcPr/>
                </a:tc>
                <a:tc>
                  <a:txBody>
                    <a:bodyPr/>
                    <a:lstStyle/>
                    <a:p>
                      <a:r>
                        <a:rPr lang="en-US" dirty="0" smtClean="0"/>
                        <a:t>Obstacles to the development of national economies;</a:t>
                      </a:r>
                    </a:p>
                    <a:p>
                      <a:r>
                        <a:rPr lang="en-US" dirty="0" smtClean="0"/>
                        <a:t>Standardization of life;</a:t>
                      </a:r>
                    </a:p>
                    <a:p>
                      <a:r>
                        <a:rPr lang="en-US" dirty="0" smtClean="0"/>
                        <a:t>Unification of culture;</a:t>
                      </a:r>
                    </a:p>
                    <a:p>
                      <a:r>
                        <a:rPr lang="en-US" dirty="0" smtClean="0"/>
                        <a:t>The emergence of global problems;</a:t>
                      </a:r>
                    </a:p>
                    <a:p>
                      <a:r>
                        <a:rPr lang="en-US" dirty="0" smtClean="0"/>
                        <a:t>Predatory attitude to nature;</a:t>
                      </a:r>
                    </a:p>
                    <a:p>
                      <a:r>
                        <a:rPr lang="en-US" dirty="0" smtClean="0"/>
                        <a:t>Speeches by anti-globalists</a:t>
                      </a:r>
                      <a:endParaRPr lang="ru-RU" dirty="0"/>
                    </a:p>
                  </a:txBody>
                  <a:tcPr/>
                </a:tc>
              </a:tr>
            </a:tbl>
          </a:graphicData>
        </a:graphic>
      </p:graphicFrame>
    </p:spTree>
    <p:extLst>
      <p:ext uri="{BB962C8B-B14F-4D97-AF65-F5344CB8AC3E}">
        <p14:creationId xmlns:p14="http://schemas.microsoft.com/office/powerpoint/2010/main" val="93758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67494"/>
            <a:ext cx="6563072" cy="936103"/>
          </a:xfrm>
        </p:spPr>
        <p:txBody>
          <a:bodyPr>
            <a:normAutofit fontScale="90000"/>
          </a:bodyPr>
          <a:lstStyle/>
          <a:p>
            <a:pPr lvl="0" algn="just"/>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en-US" sz="3600" b="1" dirty="0">
                <a:solidFill>
                  <a:srgbClr val="0070C0"/>
                </a:solidFill>
                <a:latin typeface="Arial" panose="020B0604020202020204" pitchFamily="34" charset="0"/>
              </a:rPr>
              <a:t>Materials used in the lecture </a:t>
            </a:r>
            <a:r>
              <a:rPr lang="ru-RU" sz="3600" b="1" dirty="0" smtClean="0">
                <a:solidFill>
                  <a:srgbClr val="0070C0"/>
                </a:solidFill>
                <a:latin typeface="Arial" panose="020B0604020202020204" pitchFamily="34" charset="0"/>
              </a:rPr>
              <a:t>:</a:t>
            </a:r>
            <a:r>
              <a:rPr lang="en-US" sz="3600" b="1" dirty="0" smtClean="0">
                <a:solidFill>
                  <a:srgbClr val="0070C0"/>
                </a:solidFill>
                <a:latin typeface="Arial" panose="020B0604020202020204" pitchFamily="34" charset="0"/>
              </a:rPr>
              <a:t/>
            </a:r>
            <a:br>
              <a:rPr lang="en-US" sz="3600" b="1" dirty="0" smtClean="0">
                <a:solidFill>
                  <a:srgbClr val="0070C0"/>
                </a:solidFill>
                <a:latin typeface="Arial" panose="020B0604020202020204" pitchFamily="34" charset="0"/>
              </a:rPr>
            </a:br>
            <a:r>
              <a:rPr lang="ru-RU" sz="3600" b="1" dirty="0">
                <a:solidFill>
                  <a:srgbClr val="0070C0"/>
                </a:solidFill>
                <a:latin typeface="Arial" panose="020B0604020202020204" pitchFamily="34" charset="0"/>
              </a:rPr>
              <a:t/>
            </a:r>
            <a:br>
              <a:rPr lang="ru-RU" sz="3600" b="1" dirty="0">
                <a:solidFill>
                  <a:srgbClr val="0070C0"/>
                </a:solidFill>
                <a:latin typeface="Arial" panose="020B0604020202020204" pitchFamily="34" charset="0"/>
              </a:rPr>
            </a:br>
            <a:r>
              <a:rPr lang="ru-RU" sz="2000" dirty="0">
                <a:latin typeface="Arial" panose="020B0604020202020204" pitchFamily="34" charset="0"/>
                <a:cs typeface="Arial" panose="020B0604020202020204" pitchFamily="34" charset="0"/>
              </a:rPr>
              <a:t>1. С.Л. </a:t>
            </a:r>
            <a:r>
              <a:rPr lang="ru-RU" sz="2000" dirty="0" err="1">
                <a:latin typeface="Arial" panose="020B0604020202020204" pitchFamily="34" charset="0"/>
                <a:cs typeface="Arial" panose="020B0604020202020204" pitchFamily="34" charset="0"/>
              </a:rPr>
              <a:t>Удовик</a:t>
            </a:r>
            <a:r>
              <a:rPr lang="ru-RU" sz="2000" dirty="0">
                <a:latin typeface="Arial" panose="020B0604020202020204" pitchFamily="34" charset="0"/>
                <a:cs typeface="Arial" panose="020B0604020202020204" pitchFamily="34" charset="0"/>
              </a:rPr>
              <a:t>. Глобализация: семиотические подходы–М.: “</a:t>
            </a:r>
            <a:r>
              <a:rPr lang="ru-RU" sz="2000" dirty="0" err="1">
                <a:latin typeface="Arial" panose="020B0604020202020204" pitchFamily="34" charset="0"/>
                <a:cs typeface="Arial" panose="020B0604020202020204" pitchFamily="34" charset="0"/>
              </a:rPr>
              <a:t>Реф</a:t>
            </a:r>
            <a:r>
              <a:rPr lang="ru-RU" sz="2000" dirty="0">
                <a:latin typeface="Arial" panose="020B0604020202020204" pitchFamily="34" charset="0"/>
                <a:cs typeface="Arial" panose="020B0604020202020204" pitchFamily="34" charset="0"/>
              </a:rPr>
              <a:t> л-бук”, К.: “</a:t>
            </a:r>
            <a:r>
              <a:rPr lang="ru-RU" sz="2000" dirty="0" err="1">
                <a:latin typeface="Arial" panose="020B0604020202020204" pitchFamily="34" charset="0"/>
                <a:cs typeface="Arial" panose="020B0604020202020204" pitchFamily="34" charset="0"/>
              </a:rPr>
              <a:t>Ваклер</a:t>
            </a:r>
            <a:r>
              <a:rPr lang="ru-RU" sz="2000" dirty="0">
                <a:latin typeface="Arial" panose="020B0604020202020204" pitchFamily="34" charset="0"/>
                <a:cs typeface="Arial" panose="020B0604020202020204" pitchFamily="34" charset="0"/>
              </a:rPr>
              <a:t>”, 2001. – 480 с.</a:t>
            </a:r>
            <a:br>
              <a:rPr lang="ru-RU" sz="2000"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2. Глобализация и интеграционные процессы в Азиатско-Тихоокеанском регионе (правовое и экономическое исследование). - М.: ИНФРА-М, 2016. - 332 c.</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3. Andrew Heywood. Global Politics. Macmillan International Higher Education, 2017 – 616 p. </a:t>
            </a: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4. Sheffield Jim, </a:t>
            </a:r>
            <a:r>
              <a:rPr lang="en-US" sz="2000" dirty="0" err="1">
                <a:latin typeface="Arial" panose="020B0604020202020204" pitchFamily="34" charset="0"/>
                <a:cs typeface="Arial" panose="020B0604020202020204" pitchFamily="34" charset="0"/>
              </a:rPr>
              <a:t>Korotaev</a:t>
            </a:r>
            <a:r>
              <a:rPr lang="en-US" sz="2000" dirty="0">
                <a:latin typeface="Arial" panose="020B0604020202020204" pitchFamily="34" charset="0"/>
                <a:cs typeface="Arial" panose="020B0604020202020204" pitchFamily="34" charset="0"/>
              </a:rPr>
              <a:t> Andrey, </a:t>
            </a:r>
            <a:r>
              <a:rPr lang="en-US" sz="2000" dirty="0" err="1">
                <a:latin typeface="Arial" panose="020B0604020202020204" pitchFamily="34" charset="0"/>
                <a:cs typeface="Arial" panose="020B0604020202020204" pitchFamily="34" charset="0"/>
              </a:rPr>
              <a:t>Grinin</a:t>
            </a:r>
            <a:r>
              <a:rPr lang="en-US" sz="2000" dirty="0">
                <a:latin typeface="Arial" panose="020B0604020202020204" pitchFamily="34" charset="0"/>
                <a:cs typeface="Arial" panose="020B0604020202020204" pitchFamily="34" charset="0"/>
              </a:rPr>
              <a:t> Leonid. Globalization: Yesterday, Today, and Tomorrow. Emergent Publication, 2013. — 444 p.</a:t>
            </a:r>
            <a:r>
              <a:rPr lang="ru-RU" sz="2000" b="1" dirty="0">
                <a:latin typeface="Arial" panose="020B0604020202020204" pitchFamily="34" charset="0"/>
                <a:cs typeface="Arial" panose="020B0604020202020204" pitchFamily="34" charset="0"/>
              </a:rPr>
              <a:t/>
            </a:r>
            <a:br>
              <a:rPr lang="ru-RU" sz="2000" b="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5. Gills, B. K., and Thompson, W. R. (eds.) 2006. Globalization and Global History. London: Routledge</a:t>
            </a:r>
            <a:r>
              <a:rPr lang="ru-RU" sz="2000" dirty="0" smtClean="0">
                <a:latin typeface="Arial" panose="020B0604020202020204" pitchFamily="34" charset="0"/>
                <a:cs typeface="Arial" panose="020B0604020202020204" pitchFamily="34" charset="0"/>
              </a:rPr>
              <a:t>.</a:t>
            </a:r>
            <a:r>
              <a:rPr lang="ru-RU" sz="1800" dirty="0">
                <a:latin typeface="Arial" panose="020B0604020202020204" pitchFamily="34" charset="0"/>
                <a:cs typeface="Arial" panose="020B0604020202020204" pitchFamily="34" charset="0"/>
              </a:rPr>
              <a:t> </a:t>
            </a:r>
            <a:endParaRPr lang="ru-RU" sz="2000" dirty="0">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21635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653648"/>
            <a:ext cx="6624736" cy="1077218"/>
          </a:xfrm>
          <a:prstGeom prst="rect">
            <a:avLst/>
          </a:prstGeom>
          <a:noFill/>
        </p:spPr>
        <p:txBody>
          <a:bodyPr wrap="square" rtlCol="0">
            <a:spAutoFit/>
          </a:bodyPr>
          <a:lstStyle/>
          <a:p>
            <a:r>
              <a:rPr lang="en-US" sz="3200" b="1" dirty="0"/>
              <a:t>Globalization and Development of the Modern World</a:t>
            </a:r>
            <a:endParaRPr lang="ru-RU" sz="3200" b="1" dirty="0">
              <a:latin typeface="Arial" panose="020B0604020202020204" pitchFamily="34" charset="0"/>
            </a:endParaRPr>
          </a:p>
        </p:txBody>
      </p:sp>
      <p:sp>
        <p:nvSpPr>
          <p:cNvPr id="6" name="TextBox 5"/>
          <p:cNvSpPr txBox="1"/>
          <p:nvPr/>
        </p:nvSpPr>
        <p:spPr>
          <a:xfrm>
            <a:off x="2051720" y="2767404"/>
            <a:ext cx="6264696" cy="1569660"/>
          </a:xfrm>
          <a:prstGeom prst="rect">
            <a:avLst/>
          </a:prstGeom>
          <a:noFill/>
        </p:spPr>
        <p:txBody>
          <a:bodyPr wrap="square" rtlCol="0">
            <a:spAutoFit/>
          </a:bodyPr>
          <a:lstStyle/>
          <a:p>
            <a:r>
              <a:rPr lang="en-US" sz="3200" b="1" dirty="0" smtClean="0">
                <a:solidFill>
                  <a:srgbClr val="0070C0"/>
                </a:solidFill>
                <a:latin typeface="Arial" panose="020B0604020202020204" pitchFamily="34" charset="0"/>
              </a:rPr>
              <a:t>Lecture</a:t>
            </a:r>
            <a:r>
              <a:rPr lang="ru-RU" sz="3200" b="1" dirty="0" smtClean="0">
                <a:solidFill>
                  <a:srgbClr val="0070C0"/>
                </a:solidFill>
                <a:latin typeface="Arial" panose="020B0604020202020204" pitchFamily="34" charset="0"/>
              </a:rPr>
              <a:t> </a:t>
            </a:r>
            <a:r>
              <a:rPr lang="en-US" sz="3200" b="1" dirty="0">
                <a:solidFill>
                  <a:srgbClr val="0070C0"/>
                </a:solidFill>
                <a:latin typeface="Arial" panose="020B0604020202020204" pitchFamily="34" charset="0"/>
              </a:rPr>
              <a:t>1</a:t>
            </a:r>
            <a:endParaRPr lang="ru-RU" sz="3200" b="1" dirty="0">
              <a:solidFill>
                <a:srgbClr val="0070C0"/>
              </a:solidFill>
              <a:latin typeface="Arial" panose="020B0604020202020204" pitchFamily="34" charset="0"/>
            </a:endParaRPr>
          </a:p>
          <a:p>
            <a:r>
              <a:rPr lang="en-US" sz="3200" dirty="0" smtClean="0"/>
              <a:t>I</a:t>
            </a:r>
            <a:r>
              <a:rPr lang="kk-KZ" sz="3200" dirty="0" smtClean="0"/>
              <a:t>ntroduction </a:t>
            </a:r>
            <a:r>
              <a:rPr lang="kk-KZ" sz="3200" dirty="0"/>
              <a:t>to Globalization. Terms and Concepts</a:t>
            </a:r>
            <a:endParaRPr lang="ru-RU" sz="32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48340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smtClean="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1200151"/>
            <a:ext cx="6563072" cy="3394472"/>
          </a:xfrm>
        </p:spPr>
        <p:txBody>
          <a:bodyPr>
            <a:normAutofit/>
          </a:bodyPr>
          <a:lstStyle/>
          <a:p>
            <a:pPr>
              <a:buFontTx/>
              <a:buChar char="-"/>
            </a:pPr>
            <a:r>
              <a:rPr lang="en-US" sz="2400" dirty="0" smtClean="0">
                <a:latin typeface="Arial" panose="020B0604020202020204" pitchFamily="34" charset="0"/>
                <a:cs typeface="Arial" panose="020B0604020202020204" pitchFamily="34" charset="0"/>
              </a:rPr>
              <a:t>What </a:t>
            </a:r>
            <a:r>
              <a:rPr lang="en-US" sz="2400" dirty="0">
                <a:latin typeface="Arial" panose="020B0604020202020204" pitchFamily="34" charset="0"/>
                <a:cs typeface="Arial" panose="020B0604020202020204" pitchFamily="34" charset="0"/>
              </a:rPr>
              <a:t>is globalization?  </a:t>
            </a:r>
            <a:endParaRPr lang="en-US" sz="2400" dirty="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What </a:t>
            </a:r>
            <a:r>
              <a:rPr lang="en-US" sz="2400" dirty="0">
                <a:latin typeface="Arial" panose="020B0604020202020204" pitchFamily="34" charset="0"/>
                <a:cs typeface="Arial" panose="020B0604020202020204" pitchFamily="34" charset="0"/>
              </a:rPr>
              <a:t>are the main issues of </a:t>
            </a:r>
            <a:r>
              <a:rPr lang="en-US" sz="2400" dirty="0" smtClean="0">
                <a:latin typeface="Arial" panose="020B0604020202020204" pitchFamily="34" charset="0"/>
                <a:cs typeface="Arial" panose="020B0604020202020204" pitchFamily="34" charset="0"/>
              </a:rPr>
              <a:t>globalization?</a:t>
            </a:r>
            <a:endParaRPr lang="en-US" sz="2400" dirty="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What </a:t>
            </a:r>
            <a:r>
              <a:rPr lang="en-US" sz="2400" dirty="0">
                <a:latin typeface="Arial" panose="020B0604020202020204" pitchFamily="34" charset="0"/>
                <a:cs typeface="Arial" panose="020B0604020202020204" pitchFamily="34" charset="0"/>
              </a:rPr>
              <a:t>are some of the benefits and challenges of globalization?</a:t>
            </a:r>
            <a:endParaRPr lang="ru-RU" sz="2400" dirty="0">
              <a:latin typeface="Arial" panose="020B0604020202020204" pitchFamily="34" charset="0"/>
              <a:cs typeface="Arial" panose="020B0604020202020204" pitchFamily="34" charset="0"/>
            </a:endParaRPr>
          </a:p>
          <a:p>
            <a:pPr marL="0" indent="0">
              <a:buNone/>
            </a:pP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230107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altLang="x-none" sz="2400" b="1" dirty="0">
                <a:latin typeface="Arial" pitchFamily="34" charset="0"/>
                <a:cs typeface="Arial" pitchFamily="34" charset="0"/>
              </a:rPr>
              <a:t>The purpose of studying the topic </a:t>
            </a:r>
            <a:r>
              <a:rPr lang="ru-RU" altLang="x-none" sz="2400" b="1" dirty="0" smtClean="0">
                <a:latin typeface="Arial" pitchFamily="34" charset="0"/>
                <a:cs typeface="Arial" pitchFamily="34" charset="0"/>
              </a:rPr>
              <a:t>:</a:t>
            </a:r>
            <a:endParaRPr lang="ru-RU" sz="2400" b="1" dirty="0">
              <a:latin typeface="Arial" pitchFamily="34" charset="0"/>
              <a:cs typeface="Arial" pitchFamily="34" charset="0"/>
            </a:endParaRPr>
          </a:p>
        </p:txBody>
      </p:sp>
      <p:sp>
        <p:nvSpPr>
          <p:cNvPr id="3" name="Объект 2"/>
          <p:cNvSpPr>
            <a:spLocks noGrp="1"/>
          </p:cNvSpPr>
          <p:nvPr>
            <p:ph idx="1"/>
          </p:nvPr>
        </p:nvSpPr>
        <p:spPr>
          <a:xfrm>
            <a:off x="1619672" y="1200151"/>
            <a:ext cx="7067128" cy="3394472"/>
          </a:xfrm>
        </p:spPr>
        <p:txBody>
          <a:bodyPr>
            <a:normAutofit/>
          </a:bodyPr>
          <a:lstStyle/>
          <a:p>
            <a:pPr marL="0" lvl="0" indent="0">
              <a:buNone/>
            </a:pPr>
            <a:r>
              <a:rPr lang="ru-RU" sz="2400" dirty="0">
                <a:latin typeface="Arial" pitchFamily="34" charset="0"/>
                <a:cs typeface="Arial" pitchFamily="34" charset="0"/>
              </a:rPr>
              <a:t>	</a:t>
            </a:r>
            <a:r>
              <a:rPr lang="en-US" sz="2400" dirty="0">
                <a:latin typeface="Arial" pitchFamily="34" charset="0"/>
                <a:cs typeface="Arial" pitchFamily="34" charset="0"/>
              </a:rPr>
              <a:t> To </a:t>
            </a:r>
            <a:r>
              <a:rPr lang="en-US" sz="2400" dirty="0" smtClean="0">
                <a:latin typeface="Arial" pitchFamily="34" charset="0"/>
                <a:cs typeface="Arial" pitchFamily="34" charset="0"/>
              </a:rPr>
              <a:t>learn</a:t>
            </a:r>
            <a:r>
              <a:rPr lang="ru-RU" sz="2400" dirty="0" smtClean="0">
                <a:latin typeface="Arial" pitchFamily="34" charset="0"/>
                <a:cs typeface="Arial" pitchFamily="34" charset="0"/>
              </a:rPr>
              <a:t>: </a:t>
            </a:r>
            <a:endParaRPr lang="en-US" sz="2400" dirty="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a:t>
            </a:r>
            <a:r>
              <a:rPr lang="en-US" sz="2400" dirty="0" smtClean="0">
                <a:latin typeface="Arial" pitchFamily="34" charset="0"/>
                <a:cs typeface="Arial" pitchFamily="34" charset="0"/>
              </a:rPr>
              <a:t>meaning of globalization</a:t>
            </a:r>
            <a:r>
              <a:rPr lang="ru-RU" sz="2400" dirty="0" smtClean="0">
                <a:latin typeface="Arial" pitchFamily="34" charset="0"/>
                <a:cs typeface="Arial" pitchFamily="34" charset="0"/>
              </a:rPr>
              <a:t>;</a:t>
            </a:r>
            <a:endParaRPr lang="en-US" sz="2400" dirty="0" smtClean="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causes of globalization;</a:t>
            </a:r>
            <a:endParaRPr lang="" sz="2400" dirty="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effects of globalization to the world.</a:t>
            </a:r>
            <a:endParaRPr lang="en-US" sz="24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907120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rmAutofit/>
          </a:bodyPr>
          <a:lstStyle/>
          <a:p>
            <a:r>
              <a:rPr lang="en-US" sz="2800" b="1" dirty="0">
                <a:latin typeface="Arial" panose="020B0604020202020204" pitchFamily="34" charset="0"/>
                <a:cs typeface="Arial" panose="020B0604020202020204" pitchFamily="34" charset="0"/>
              </a:rPr>
              <a:t>What is globalization?  </a:t>
            </a:r>
            <a:endParaRPr lang="en-US" sz="28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051720" y="1200151"/>
            <a:ext cx="6840760" cy="3394472"/>
          </a:xfrm>
        </p:spPr>
        <p:txBody>
          <a:bodyPr>
            <a:normAutofit fontScale="92500" lnSpcReduction="20000"/>
          </a:bodyPr>
          <a:lstStyle/>
          <a:p>
            <a:pPr marL="0" lvl="0" indent="0">
              <a:buNone/>
            </a:pPr>
            <a:r>
              <a:rPr lang="en-US" sz="2400" dirty="0" smtClean="0">
                <a:latin typeface="Arial" panose="020B0604020202020204" pitchFamily="34" charset="0"/>
                <a:cs typeface="Arial" panose="020B0604020202020204" pitchFamily="34" charset="0"/>
              </a:rPr>
              <a:t>1.Globalization </a:t>
            </a:r>
            <a:r>
              <a:rPr lang="en-US" sz="2400" dirty="0">
                <a:latin typeface="Arial" panose="020B0604020202020204" pitchFamily="34" charset="0"/>
                <a:cs typeface="Arial" panose="020B0604020202020204" pitchFamily="34" charset="0"/>
              </a:rPr>
              <a:t>is the integration between individuals, organizations and States, covering different spheres of </a:t>
            </a:r>
            <a:r>
              <a:rPr lang="en-US" sz="2400" dirty="0" smtClean="0">
                <a:latin typeface="Arial" panose="020B0604020202020204" pitchFamily="34" charset="0"/>
                <a:cs typeface="Arial" panose="020B0604020202020204" pitchFamily="34" charset="0"/>
              </a:rPr>
              <a:t>society</a:t>
            </a:r>
          </a:p>
          <a:p>
            <a:pPr marL="0" lvl="0" indent="0">
              <a:buNone/>
            </a:pPr>
            <a:endParaRPr lang="en-US" sz="2400" dirty="0" smtClean="0">
              <a:latin typeface="Arial" panose="020B0604020202020204" pitchFamily="34" charset="0"/>
              <a:cs typeface="Arial" panose="020B0604020202020204" pitchFamily="34" charset="0"/>
            </a:endParaRPr>
          </a:p>
          <a:p>
            <a:pPr marL="0" lvl="0" indent="0">
              <a:buNone/>
            </a:pPr>
            <a:r>
              <a:rPr lang="en-US" sz="2400" dirty="0" smtClean="0">
                <a:latin typeface="Arial" panose="020B0604020202020204" pitchFamily="34" charset="0"/>
                <a:cs typeface="Arial" panose="020B0604020202020204" pitchFamily="34" charset="0"/>
              </a:rPr>
              <a:t>2.Globalization </a:t>
            </a:r>
            <a:r>
              <a:rPr lang="en-US" sz="2400" dirty="0">
                <a:latin typeface="Arial" panose="020B0604020202020204" pitchFamily="34" charset="0"/>
                <a:cs typeface="Arial" panose="020B0604020202020204" pitchFamily="34" charset="0"/>
              </a:rPr>
              <a:t>is a qualitatively new stage in the development of the long-running process of internationalization (</a:t>
            </a:r>
            <a:r>
              <a:rPr lang="en-US" sz="2400" dirty="0" err="1">
                <a:latin typeface="Arial" panose="020B0604020202020204" pitchFamily="34" charset="0"/>
                <a:cs typeface="Arial" panose="020B0604020202020204" pitchFamily="34" charset="0"/>
              </a:rPr>
              <a:t>transnationalization</a:t>
            </a:r>
            <a:r>
              <a:rPr lang="en-US" sz="2400" dirty="0">
                <a:latin typeface="Arial" panose="020B0604020202020204" pitchFamily="34" charset="0"/>
                <a:cs typeface="Arial" panose="020B0604020202020204" pitchFamily="34" charset="0"/>
              </a:rPr>
              <a:t>) of economic, political, cultural, legal and other aspects of public life, when the interdependence of national societies, gradually turns the world community into an integral social organism.</a:t>
            </a:r>
            <a:endParaRPr lang="en-US"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087218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92546"/>
            <a:ext cx="6563072" cy="1235497"/>
          </a:xfrm>
        </p:spPr>
        <p:txBody>
          <a:bodyPr>
            <a:noAutofit/>
          </a:bodyPr>
          <a:lstStyle/>
          <a:p>
            <a:r>
              <a:rPr lang="ru-RU" sz="1050" dirty="0">
                <a:latin typeface="Arial" panose="020B0604020202020204" pitchFamily="34" charset="0"/>
                <a:cs typeface="Arial" panose="020B0604020202020204" pitchFamily="34" charset="0"/>
              </a:rPr>
              <a:t/>
            </a:r>
            <a:br>
              <a:rPr lang="ru-RU" sz="1050"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Economic Dimensions of Globalization </a:t>
            </a:r>
            <a:endParaRPr lang="en-US" sz="2400" b="1"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766500" y="1275606"/>
            <a:ext cx="7197987" cy="3394472"/>
          </a:xfrm>
        </p:spPr>
        <p:txBody>
          <a:bodyPr>
            <a:noAutofit/>
          </a:bodyPr>
          <a:lstStyle/>
          <a:p>
            <a:r>
              <a:rPr lang="en-US" sz="2400" dirty="0" smtClean="0">
                <a:latin typeface="Arial" panose="020B0604020202020204" pitchFamily="34" charset="0"/>
                <a:cs typeface="Arial" panose="020B0604020202020204" pitchFamily="34" charset="0"/>
              </a:rPr>
              <a:t>Economic </a:t>
            </a:r>
            <a:r>
              <a:rPr lang="en-US" sz="2400" dirty="0">
                <a:latin typeface="Arial" panose="020B0604020202020204" pitchFamily="34" charset="0"/>
                <a:cs typeface="Arial" panose="020B0604020202020204" pitchFamily="34" charset="0"/>
              </a:rPr>
              <a:t>globalization is one of the most frequently used in discussions of development, trade, and IPE. </a:t>
            </a:r>
          </a:p>
          <a:p>
            <a:r>
              <a:rPr lang="en-US" sz="2400" dirty="0" smtClean="0">
                <a:latin typeface="Arial" panose="020B0604020202020204" pitchFamily="34" charset="0"/>
                <a:cs typeface="Arial" panose="020B0604020202020204" pitchFamily="34" charset="0"/>
              </a:rPr>
              <a:t>It </a:t>
            </a:r>
            <a:r>
              <a:rPr lang="en-US" sz="2400" dirty="0">
                <a:latin typeface="Arial" panose="020B0604020202020204" pitchFamily="34" charset="0"/>
                <a:cs typeface="Arial" panose="020B0604020202020204" pitchFamily="34" charset="0"/>
              </a:rPr>
              <a:t>is a process by which the economies of the world become increasingly integrated, leading to global economy and, increasingly, global economic policymaking, for example, through international agencies such as WTO, IMF, and WB. </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212458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195486"/>
            <a:ext cx="6635080" cy="857250"/>
          </a:xfrm>
        </p:spPr>
        <p:txBody>
          <a:bodyPr>
            <a:noAutofit/>
          </a:bodyPr>
          <a:lstStyle/>
          <a:p>
            <a:r>
              <a:rPr lang="ru-RU" sz="2400" b="1" dirty="0">
                <a:latin typeface="Arial" panose="020B0604020202020204" pitchFamily="34" charset="0"/>
                <a:cs typeface="Arial" panose="020B0604020202020204" pitchFamily="34" charset="0"/>
              </a:rPr>
              <a:t/>
            </a:r>
            <a:br>
              <a:rPr lang="ru-RU"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Socio-cultural Dimensions of Globalization </a:t>
            </a:r>
            <a:endParaRPr lang="ru-RU" sz="2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655676" y="1319956"/>
            <a:ext cx="7247148" cy="3802732"/>
          </a:xfrm>
        </p:spPr>
        <p:txBody>
          <a:bodyPr>
            <a:noAutofit/>
          </a:bodyPr>
          <a:lstStyle/>
          <a:p>
            <a:pPr marL="0" indent="0">
              <a:buNone/>
            </a:pPr>
            <a:r>
              <a:rPr lang="en-US" sz="2200" b="1" dirty="0" smtClean="0">
                <a:latin typeface="Arial" panose="020B0604020202020204" pitchFamily="34" charset="0"/>
                <a:cs typeface="Arial" panose="020B0604020202020204" pitchFamily="34" charset="0"/>
              </a:rPr>
              <a:t>Social </a:t>
            </a:r>
            <a:r>
              <a:rPr lang="en-US" sz="2200" b="1" dirty="0">
                <a:latin typeface="Arial" panose="020B0604020202020204" pitchFamily="34" charset="0"/>
                <a:cs typeface="Arial" panose="020B0604020202020204" pitchFamily="34" charset="0"/>
              </a:rPr>
              <a:t>globalization </a:t>
            </a:r>
            <a:r>
              <a:rPr lang="en-US" sz="2200" dirty="0">
                <a:latin typeface="Arial" panose="020B0604020202020204" pitchFamily="34" charset="0"/>
                <a:cs typeface="Arial" panose="020B0604020202020204" pitchFamily="34" charset="0"/>
              </a:rPr>
              <a:t>means processes whereby many social relations become relatively delinked from territorial geography, so that human lives are increasingly played out in the world as a single place. </a:t>
            </a:r>
            <a:endParaRPr lang="en-US" sz="2200" dirty="0" smtClean="0">
              <a:latin typeface="Arial" panose="020B0604020202020204" pitchFamily="34" charset="0"/>
              <a:cs typeface="Arial" panose="020B0604020202020204" pitchFamily="34" charset="0"/>
            </a:endParaRPr>
          </a:p>
          <a:p>
            <a:pPr marL="0" indent="0">
              <a:buNone/>
            </a:pPr>
            <a:r>
              <a:rPr lang="en-US" sz="2200" b="1" dirty="0" smtClean="0">
                <a:latin typeface="Arial" panose="020B0604020202020204" pitchFamily="34" charset="0"/>
                <a:cs typeface="Arial" panose="020B0604020202020204" pitchFamily="34" charset="0"/>
              </a:rPr>
              <a:t>Cultural </a:t>
            </a:r>
            <a:r>
              <a:rPr lang="en-US" sz="2200" b="1" dirty="0">
                <a:latin typeface="Arial" panose="020B0604020202020204" pitchFamily="34" charset="0"/>
                <a:cs typeface="Arial" panose="020B0604020202020204" pitchFamily="34" charset="0"/>
              </a:rPr>
              <a:t>globalization </a:t>
            </a:r>
            <a:r>
              <a:rPr lang="en-US" sz="2200" dirty="0">
                <a:latin typeface="Arial" panose="020B0604020202020204" pitchFamily="34" charset="0"/>
                <a:cs typeface="Arial" panose="020B0604020202020204" pitchFamily="34" charset="0"/>
              </a:rPr>
              <a:t>refers to an emerging “global culture”, in which people more often consume similar goods and services across countries and use of common language. </a:t>
            </a:r>
          </a:p>
          <a:p>
            <a:pPr marL="0" indent="0">
              <a:buNone/>
            </a:pPr>
            <a:r>
              <a:rPr lang="en-US" sz="2200" b="1" dirty="0" smtClean="0">
                <a:latin typeface="Arial" panose="020B0604020202020204" pitchFamily="34" charset="0"/>
                <a:cs typeface="Arial" panose="020B0604020202020204" pitchFamily="34" charset="0"/>
              </a:rPr>
              <a:t>Examples</a:t>
            </a:r>
            <a:r>
              <a:rPr lang="en-US" sz="2200" b="1" dirty="0">
                <a:latin typeface="Arial" panose="020B0604020202020204" pitchFamily="34" charset="0"/>
                <a:cs typeface="Arial" panose="020B0604020202020204" pitchFamily="34" charset="0"/>
              </a:rPr>
              <a:t>: </a:t>
            </a:r>
            <a:r>
              <a:rPr lang="en-US" sz="2200" dirty="0">
                <a:latin typeface="Arial" panose="020B0604020202020204" pitchFamily="34" charset="0"/>
                <a:cs typeface="Arial" panose="020B0604020202020204" pitchFamily="34" charset="0"/>
              </a:rPr>
              <a:t>Coco-Cola, Mc Donald and use of English. </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1985324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02332"/>
            <a:ext cx="6573416" cy="857250"/>
          </a:xfrm>
        </p:spPr>
        <p:txBody>
          <a:bodyPr>
            <a:noAutofit/>
          </a:bodyPr>
          <a:lstStyle/>
          <a:p>
            <a:r>
              <a:rPr lang="ru-RU" sz="2400" dirty="0">
                <a:latin typeface="Arial" panose="020B0604020202020204" pitchFamily="34" charset="0"/>
                <a:cs typeface="Arial" panose="020B0604020202020204" pitchFamily="34" charset="0"/>
              </a:rPr>
              <a:t/>
            </a:r>
            <a:br>
              <a:rPr lang="ru-RU" sz="2400"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Political Dimensions of Globalization </a:t>
            </a: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endParaRPr lang="ru-RU" sz="2400" b="1" dirty="0">
              <a:latin typeface="Arial" pitchFamily="34" charset="0"/>
              <a:cs typeface="Arial" pitchFamily="34" charset="0"/>
            </a:endParaRPr>
          </a:p>
        </p:txBody>
      </p:sp>
      <p:sp>
        <p:nvSpPr>
          <p:cNvPr id="3" name="Объект 2"/>
          <p:cNvSpPr>
            <a:spLocks noGrp="1"/>
          </p:cNvSpPr>
          <p:nvPr>
            <p:ph idx="1"/>
          </p:nvPr>
        </p:nvSpPr>
        <p:spPr>
          <a:xfrm>
            <a:off x="1719661" y="1059582"/>
            <a:ext cx="7317833" cy="3819871"/>
          </a:xfrm>
        </p:spPr>
        <p:txBody>
          <a:bodyPr>
            <a:normAutofit fontScale="92500" lnSpcReduction="20000"/>
          </a:bodyPr>
          <a:lstStyle/>
          <a:p>
            <a:r>
              <a:rPr lang="en-US" sz="2800" dirty="0" smtClean="0">
                <a:latin typeface="Arial" panose="020B0604020202020204" pitchFamily="34" charset="0"/>
                <a:cs typeface="Arial" panose="020B0604020202020204" pitchFamily="34" charset="0"/>
              </a:rPr>
              <a:t>In </a:t>
            </a:r>
            <a:r>
              <a:rPr lang="en-US" sz="2800" dirty="0">
                <a:latin typeface="Arial" panose="020B0604020202020204" pitchFamily="34" charset="0"/>
                <a:cs typeface="Arial" panose="020B0604020202020204" pitchFamily="34" charset="0"/>
              </a:rPr>
              <a:t>political studies globalization ideas have been significant in thinking about ideology and in political </a:t>
            </a:r>
            <a:r>
              <a:rPr lang="en-US" sz="2800" dirty="0" err="1">
                <a:latin typeface="Arial" panose="020B0604020202020204" pitchFamily="34" charset="0"/>
                <a:cs typeface="Arial" panose="020B0604020202020204" pitchFamily="34" charset="0"/>
              </a:rPr>
              <a:t>behaviour</a:t>
            </a:r>
            <a:r>
              <a:rPr lang="en-US" sz="2800" dirty="0">
                <a:latin typeface="Arial" panose="020B0604020202020204" pitchFamily="34" charset="0"/>
                <a:cs typeface="Arial" panose="020B0604020202020204" pitchFamily="34" charset="0"/>
              </a:rPr>
              <a:t> in terms of issue areas such as </a:t>
            </a:r>
            <a:r>
              <a:rPr lang="en-US" sz="2800" dirty="0" err="1">
                <a:latin typeface="Arial" panose="020B0604020202020204" pitchFamily="34" charset="0"/>
                <a:cs typeface="Arial" panose="020B0604020202020204" pitchFamily="34" charset="0"/>
              </a:rPr>
              <a:t>ecopolitics</a:t>
            </a:r>
            <a:r>
              <a:rPr lang="en-US" sz="2800" dirty="0">
                <a:latin typeface="Arial" panose="020B0604020202020204" pitchFamily="34" charset="0"/>
                <a:cs typeface="Arial" panose="020B0604020202020204" pitchFamily="34" charset="0"/>
              </a:rPr>
              <a:t> and human rights. </a:t>
            </a:r>
          </a:p>
          <a:p>
            <a:r>
              <a:rPr lang="en-US" sz="2800" dirty="0" smtClean="0">
                <a:latin typeface="Arial" panose="020B0604020202020204" pitchFamily="34" charset="0"/>
                <a:cs typeface="Arial" panose="020B0604020202020204" pitchFamily="34" charset="0"/>
              </a:rPr>
              <a:t>In </a:t>
            </a:r>
            <a:r>
              <a:rPr lang="en-US" sz="2800" dirty="0">
                <a:latin typeface="Arial" panose="020B0604020202020204" pitchFamily="34" charset="0"/>
                <a:cs typeface="Arial" panose="020B0604020202020204" pitchFamily="34" charset="0"/>
              </a:rPr>
              <a:t>terms of the environment and human rights clear evidence of the need for global codes of conduct. </a:t>
            </a:r>
          </a:p>
          <a:p>
            <a:r>
              <a:rPr lang="en-US" sz="2800" dirty="0" smtClean="0">
                <a:latin typeface="Arial" panose="020B0604020202020204" pitchFamily="34" charset="0"/>
                <a:cs typeface="Arial" panose="020B0604020202020204" pitchFamily="34" charset="0"/>
              </a:rPr>
              <a:t>In </a:t>
            </a:r>
            <a:r>
              <a:rPr lang="en-US" sz="2800" dirty="0">
                <a:latin typeface="Arial" panose="020B0604020202020204" pitchFamily="34" charset="0"/>
                <a:cs typeface="Arial" panose="020B0604020202020204" pitchFamily="34" charset="0"/>
              </a:rPr>
              <a:t>terms of ideology writers like </a:t>
            </a:r>
            <a:r>
              <a:rPr lang="en-US" sz="2800" dirty="0" err="1">
                <a:latin typeface="Arial" panose="020B0604020202020204" pitchFamily="34" charset="0"/>
                <a:cs typeface="Arial" panose="020B0604020202020204" pitchFamily="34" charset="0"/>
              </a:rPr>
              <a:t>Hungtington</a:t>
            </a:r>
            <a:r>
              <a:rPr lang="en-US" sz="2800" dirty="0">
                <a:latin typeface="Arial" panose="020B0604020202020204" pitchFamily="34" charset="0"/>
                <a:cs typeface="Arial" panose="020B0604020202020204" pitchFamily="34" charset="0"/>
              </a:rPr>
              <a:t> and Fukuyama have pointed to the globalization of liberalism following the end of the Cold War. </a:t>
            </a:r>
          </a:p>
          <a:p>
            <a:pPr marL="0" indent="0">
              <a:buNone/>
            </a:pPr>
            <a:endParaRPr lang="" sz="1600" dirty="0">
              <a:latin typeface="Arial" panose="020B0604020202020204" pitchFamily="34" charset="0"/>
              <a:cs typeface="Arial" panose="020B0604020202020204" pitchFamily="34" charset="0"/>
            </a:endParaRPr>
          </a:p>
          <a:p>
            <a:pPr marL="0" indent="0">
              <a:buNone/>
            </a:pPr>
            <a:endParaRPr lang="en-US" sz="1600" dirty="0">
              <a:latin typeface="Arial" pitchFamily="34" charset="0"/>
              <a:cs typeface="Arial" pitchFamily="34" charset="0"/>
            </a:endParaRPr>
          </a:p>
          <a:p>
            <a:pPr marL="0" lvl="0" indent="0">
              <a:buNone/>
            </a:pPr>
            <a:endParaRPr lang="en-US" sz="16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783372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389515"/>
            <a:ext cx="6563072" cy="857250"/>
          </a:xfrm>
        </p:spPr>
        <p:txBody>
          <a:bodyPr>
            <a:noAutofit/>
          </a:bodyPr>
          <a:lstStyle/>
          <a:p>
            <a:r>
              <a:rPr lang="en-US" sz="2400" b="1" dirty="0" smtClean="0">
                <a:latin typeface="Arial" panose="020B0604020202020204" pitchFamily="34" charset="0"/>
                <a:cs typeface="Arial" panose="020B0604020202020204" pitchFamily="34" charset="0"/>
              </a:rPr>
              <a:t>History </a:t>
            </a:r>
            <a:r>
              <a:rPr lang="en-US" sz="2400" b="1" dirty="0">
                <a:latin typeface="Arial" panose="020B0604020202020204" pitchFamily="34" charset="0"/>
                <a:cs typeface="Arial" panose="020B0604020202020204" pitchFamily="34" charset="0"/>
              </a:rPr>
              <a:t>of Globalization </a:t>
            </a:r>
            <a:endParaRPr lang="ru-RU" sz="2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547664" y="1347614"/>
            <a:ext cx="7139136" cy="3394472"/>
          </a:xfrm>
        </p:spPr>
        <p:txBody>
          <a:bodyPr>
            <a:noAutofit/>
          </a:bodyPr>
          <a:lstStyle/>
          <a:p>
            <a:pPr marL="457200" lvl="1" indent="0" algn="ctr">
              <a:buNone/>
            </a:pPr>
            <a:r>
              <a:rPr lang="en-US" sz="2100" dirty="0">
                <a:latin typeface="Arial" panose="020B0604020202020204" pitchFamily="34" charset="0"/>
                <a:cs typeface="Arial" panose="020B0604020202020204" pitchFamily="34" charset="0"/>
              </a:rPr>
              <a:t>American sociologist I. Wallerstein considered globalization started in the XV-XVI centuries. </a:t>
            </a:r>
            <a:r>
              <a:rPr lang="en-US" sz="2100" dirty="0" smtClean="0">
                <a:latin typeface="Arial" panose="020B0604020202020204" pitchFamily="34" charset="0"/>
                <a:cs typeface="Arial" panose="020B0604020202020204" pitchFamily="34" charset="0"/>
              </a:rPr>
              <a:t>The </a:t>
            </a:r>
            <a:r>
              <a:rPr lang="en-US" sz="2100" dirty="0">
                <a:latin typeface="Arial" panose="020B0604020202020204" pitchFamily="34" charset="0"/>
                <a:cs typeface="Arial" panose="020B0604020202020204" pitchFamily="34" charset="0"/>
              </a:rPr>
              <a:t>process of formation of the world capitalist system, covering the relationship of the center (Western Europe) with the periphery (colonial and dependent countries</a:t>
            </a:r>
            <a:r>
              <a:rPr lang="en-US" sz="2100" dirty="0" smtClean="0">
                <a:latin typeface="Arial" panose="020B0604020202020204" pitchFamily="34" charset="0"/>
                <a:cs typeface="Arial" panose="020B0604020202020204" pitchFamily="34" charset="0"/>
              </a:rPr>
              <a:t>).</a:t>
            </a:r>
          </a:p>
          <a:p>
            <a:pPr marL="457200" lvl="1" indent="0" algn="ctr">
              <a:buNone/>
            </a:pPr>
            <a:r>
              <a:rPr lang="en-US" sz="2100" dirty="0" smtClean="0">
                <a:latin typeface="Arial" panose="020B0604020202020204" pitchFamily="34" charset="0"/>
                <a:cs typeface="Arial" panose="020B0604020202020204" pitchFamily="34" charset="0"/>
              </a:rPr>
              <a:t> </a:t>
            </a:r>
            <a:r>
              <a:rPr lang="en-US" sz="2100" dirty="0">
                <a:latin typeface="Arial" panose="020B0604020202020204" pitchFamily="34" charset="0"/>
                <a:cs typeface="Arial" panose="020B0604020202020204" pitchFamily="34" charset="0"/>
              </a:rPr>
              <a:t>British sociologist E. Giddens attributed the beginning of globalization to the period of industrial revolution and colonial expansion of the XVIII century. </a:t>
            </a:r>
            <a:endParaRPr lang="en-US" sz="2100" dirty="0" smtClean="0">
              <a:latin typeface="Arial" panose="020B0604020202020204" pitchFamily="34" charset="0"/>
              <a:cs typeface="Arial" panose="020B0604020202020204" pitchFamily="34" charset="0"/>
            </a:endParaRPr>
          </a:p>
          <a:p>
            <a:pPr marL="457200" lvl="1" indent="0" algn="ctr">
              <a:buNone/>
            </a:pPr>
            <a:r>
              <a:rPr lang="en-US" sz="2100" dirty="0" smtClean="0">
                <a:latin typeface="Arial" panose="020B0604020202020204" pitchFamily="34" charset="0"/>
                <a:cs typeface="Arial" panose="020B0604020202020204" pitchFamily="34" charset="0"/>
              </a:rPr>
              <a:t>Back </a:t>
            </a:r>
            <a:r>
              <a:rPr lang="en-US" sz="2100" dirty="0">
                <a:latin typeface="Arial" panose="020B0604020202020204" pitchFamily="34" charset="0"/>
                <a:cs typeface="Arial" panose="020B0604020202020204" pitchFamily="34" charset="0"/>
              </a:rPr>
              <a:t>in the 1980s, the word "globalization" was practically not used in scientific literature.</a:t>
            </a:r>
            <a:endParaRPr lang="ru-RU" sz="21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03110940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559</Words>
  <Application>Microsoft Office PowerPoint</Application>
  <PresentationFormat>Экран (16:9)</PresentationFormat>
  <Paragraphs>56</Paragraphs>
  <Slides>12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12</vt:i4>
      </vt:variant>
    </vt:vector>
  </HeadingPairs>
  <TitlesOfParts>
    <vt:vector size="15" baseType="lpstr">
      <vt:lpstr>Arial</vt:lpstr>
      <vt:lpstr>Calibri</vt:lpstr>
      <vt:lpstr>Тема Office</vt:lpstr>
      <vt:lpstr>AL-FARABI KAZAKH NATIONAL UNIVERSITY</vt:lpstr>
      <vt:lpstr>Презентация PowerPoint</vt:lpstr>
      <vt:lpstr>Lecture plan:</vt:lpstr>
      <vt:lpstr>The purpose of studying the topic :</vt:lpstr>
      <vt:lpstr>What is globalization?  </vt:lpstr>
      <vt:lpstr> Economic Dimensions of Globalization </vt:lpstr>
      <vt:lpstr> Socio-cultural Dimensions of Globalization </vt:lpstr>
      <vt:lpstr> Political Dimensions of Globalization  </vt:lpstr>
      <vt:lpstr>History of Globalization </vt:lpstr>
      <vt:lpstr>The causes of globalization</vt:lpstr>
      <vt:lpstr>Pros and Cons of Globalization</vt:lpstr>
      <vt:lpstr>      Materials used in the lecture :  1. С.Л. Удовик. Глобализация: семиотические подходы–М.: “Реф л-бук”, К.: “Ваклер”, 2001. – 480 с. 2. Глобализация и интеграционные процессы в Азиатско-Тихоокеанском регионе (правовое и экономическое исследование). - М.: ИНФРА-М, 2016. - 332 c. 3. Andrew Heywood. Global Politics. Macmillan International Higher Education, 2017 – 616 p.  4. Sheffield Jim, Korotaev Andrey, Grinin Leonid. Globalization: Yesterday, Today, and Tomorrow. Emergent Publication, 2013. — 444 p. 5. Gills, B. K., and Thompson, W. R. (eds.) 2006. Globalization and Global History. London: Routledge.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aigul.abzhapparova@gmail.com</cp:lastModifiedBy>
  <cp:revision>35</cp:revision>
  <dcterms:created xsi:type="dcterms:W3CDTF">2019-11-06T03:32:13Z</dcterms:created>
  <dcterms:modified xsi:type="dcterms:W3CDTF">2019-12-19T16:03:17Z</dcterms:modified>
</cp:coreProperties>
</file>